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3" r:id="rId2"/>
    <p:sldId id="257" r:id="rId3"/>
    <p:sldId id="264" r:id="rId4"/>
    <p:sldId id="258" r:id="rId5"/>
    <p:sldId id="271" r:id="rId6"/>
    <p:sldId id="272" r:id="rId7"/>
    <p:sldId id="273" r:id="rId8"/>
    <p:sldId id="274" r:id="rId9"/>
    <p:sldId id="259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89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95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6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445B9-FC22-DB9D-54AD-48A4BB8D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4649B-2289-97FB-D693-6F3232B72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D7CBD-6400-3F2E-983F-FAFB595F0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A64C-E4FA-6057-96CE-0B5945838D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2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F150-D968-08D1-71EF-90A3482B9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0946A-4986-88D3-2531-B65BF05C9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69CBD-43C4-9C67-0751-8F834C658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FD6BD-0978-0518-EBE0-5FDC89192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9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B63D-5CB8-9752-8277-3F9902D1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5DCA8-3020-116E-9920-F4C907FF6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AA7B7-31AA-CB3F-ED3F-FFE37852B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7D33A-0D08-8D99-A272-33D0081816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0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7AE3-24BC-41CC-6DF9-65DD884D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04A89-2FBE-9A54-6B20-92352955D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361AE-1656-EA5E-B3FD-008492517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3FCB7-DCF2-8D7B-BFDA-CEE5E31F1A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18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8FB8-611B-A8F9-AD1D-E557FC624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523BF-B097-5CDC-018C-7FFD79792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685AD-7126-1FAB-A2C5-9B50A0ED2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59301-6532-5640-7C45-1983A40C66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1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CFBA-186B-B0A7-DA0B-C7C841543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D14BE-4CE1-B8F3-0555-BB290C19A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E35C6-907A-F727-332D-75851343F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D1AB-D3DF-B4DB-CEE2-5F4D71B85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2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E1ED-00FD-2887-763A-81660270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1DB13-ECA5-DDEE-28C7-5AF12256F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50BC9-32C3-3383-C9F8-512048DEE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ECAB6-87EC-0759-CD96-96F1FE42A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1AB89-9707-07C5-E288-F5D56846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7AFC9-700A-834F-5728-28B780A4C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6A5FA-9BED-6B96-9150-81FB98173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FEA8C-40F4-0023-A9D5-CAE6A51E6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88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9693A-A1F8-C28E-DF6A-ED28C242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F1D26-E6C3-039A-3CF0-9A766C4E8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138D39-8E4E-8250-DC6D-6F92418D9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55B1E-83E8-5931-3654-4FAA9B59A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9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FBC9F-0221-7B8F-DED9-3D1D0F9F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8DAFF-B9E4-AFAD-9371-8B768F3A0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84E50-1104-478D-6392-1973F1A85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05D2B-A4B1-7B0C-D4CE-8CF695288F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DE143-BFC3-8EDC-6AD5-1A9E316C9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43AC1-DCCC-4EBB-7B21-C9901A57A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D60A8-164E-1B57-36B3-44275CC84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20C4B-78EA-1CED-8011-310978741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2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70B8-E6FA-4A95-3E84-6704D4ED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5B6D8-8A93-F34A-409E-0E220DC68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B204D-551C-816E-7809-FB96746D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8A3B-034C-73E8-4D1C-729648768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6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82B90-4D83-6B75-E3B8-2D0CCBA1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8D540C-85AA-4E96-9F91-31529E178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A6382-A876-A65E-4C6F-CDFA2145C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4E7C7-79B1-FF0C-C5C7-1A278A673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9A73-EBDD-3ED2-9B8B-7FFE1944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DCCE9-52A8-692E-5643-606B7F4B6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D00DC-20F0-784B-624D-EBE7DBA25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87868-8F4F-647C-CEE4-1260855C4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BC3D5FE-B002-427F-A251-45F391354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9" name="Text 7"/>
          <p:cNvSpPr/>
          <p:nvPr/>
        </p:nvSpPr>
        <p:spPr>
          <a:xfrm>
            <a:off x="698564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ТРЕК PostgreSQL</a:t>
            </a:r>
          </a:p>
        </p:txBody>
      </p:sp>
      <p:sp>
        <p:nvSpPr>
          <p:cNvPr id="70" name="Text 8"/>
          <p:cNvSpPr/>
          <p:nvPr/>
        </p:nvSpPr>
        <p:spPr>
          <a:xfrm>
            <a:off x="734664" y="892015"/>
            <a:ext cx="5147976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КОМАНДА</a:t>
            </a: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48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</a:t>
            </a:r>
            <a:r>
              <a:rPr lang="en-US" sz="24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he_</a:t>
            </a:r>
            <a:r>
              <a:rPr lang="en-US" sz="48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</a:t>
            </a:r>
            <a:r>
              <a:rPr lang="en-US" sz="24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ast_</a:t>
            </a:r>
            <a:r>
              <a:rPr lang="en-US" sz="48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</a:t>
            </a:r>
            <a:r>
              <a:rPr lang="en-US" sz="2400" b="1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iberia</a:t>
            </a:r>
            <a:endParaRPr lang="en-US" sz="2400" dirty="0"/>
          </a:p>
        </p:txBody>
      </p:sp>
      <p:sp>
        <p:nvSpPr>
          <p:cNvPr id="71" name="Text 9"/>
          <p:cNvSpPr/>
          <p:nvPr/>
        </p:nvSpPr>
        <p:spPr>
          <a:xfrm>
            <a:off x="347663" y="4481513"/>
            <a:ext cx="1514475" cy="157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20"/>
              </a:lnSpc>
              <a:buNone/>
            </a:pPr>
            <a:r>
              <a:rPr lang="ru-RU" sz="12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Алёна Куликова</a:t>
            </a:r>
          </a:p>
        </p:txBody>
      </p:sp>
      <p:sp>
        <p:nvSpPr>
          <p:cNvPr id="72" name="Text 10"/>
          <p:cNvSpPr/>
          <p:nvPr/>
        </p:nvSpPr>
        <p:spPr>
          <a:xfrm>
            <a:off x="600075" y="4760117"/>
            <a:ext cx="1009649" cy="1571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20"/>
              </a:lnSpc>
              <a:buNone/>
            </a:pP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-120"/>
              </a:rPr>
              <a:t>КАПИТАН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 11"/>
          <p:cNvSpPr/>
          <p:nvPr/>
        </p:nvSpPr>
        <p:spPr>
          <a:xfrm>
            <a:off x="2085976" y="4481513"/>
            <a:ext cx="1708784" cy="185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20"/>
              </a:lnSpc>
              <a:buNone/>
            </a:pPr>
            <a:r>
              <a:rPr lang="en-US" sz="12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ALENA KULIKOVA</a:t>
            </a:r>
          </a:p>
        </p:txBody>
      </p:sp>
      <p:sp>
        <p:nvSpPr>
          <p:cNvPr id="74" name="Text 12"/>
          <p:cNvSpPr/>
          <p:nvPr/>
        </p:nvSpPr>
        <p:spPr>
          <a:xfrm>
            <a:off x="2303574" y="4760117"/>
            <a:ext cx="1273588" cy="18573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20"/>
              </a:lnSpc>
              <a:buNone/>
            </a:pP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КАПИТАНА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F78434-70A1-3A4C-A055-89C99C39F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75" y="2822252"/>
            <a:ext cx="1436648" cy="14720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757446-CA9F-4331-FA54-B33ECBF83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6" y="2954656"/>
            <a:ext cx="1516314" cy="13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1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CCC7B-7D3A-8B61-5CFC-0458EA90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4DE9E7CF-8570-E4B6-BD91-643859D7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3528F5E-C6C1-7F0A-EB9C-592DCBFD52FC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F7D7E07C-E616-011D-086C-26D32D202187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FEE9E-18E4-A17D-A839-319537DDD9F6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2BD3F-D85E-811C-3349-F01A28419100}"/>
              </a:ext>
            </a:extLst>
          </p:cNvPr>
          <p:cNvSpPr txBox="1"/>
          <p:nvPr/>
        </p:nvSpPr>
        <p:spPr>
          <a:xfrm>
            <a:off x="484463" y="1295980"/>
            <a:ext cx="372779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Получает план выполнения запроса в формате JSON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endParaRPr lang="ru-RU" sz="1200" b="0" i="0" dirty="0">
              <a:solidFill>
                <a:srgbClr val="FAFAFC"/>
              </a:solidFill>
              <a:effectLst/>
              <a:latin typeface="system-ui"/>
            </a:endParaRP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Сначала пытается выполнить EXPLAIN (FORMAT JSON, VERBOSE, SETTINGS, BUFFERS) — максимально детальный план.</a:t>
            </a: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Если возникает ошибка (например, нет прав на BUFFERS) — </a:t>
            </a:r>
            <a:r>
              <a:rPr lang="ru-RU" sz="1200" b="0" i="0" dirty="0" err="1">
                <a:solidFill>
                  <a:srgbClr val="FAFAFC"/>
                </a:solidFill>
                <a:effectLst/>
                <a:latin typeface="system-ui"/>
              </a:rPr>
              <a:t>fallback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на EXPLAIN (FORMAT JSON).</a:t>
            </a: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FAFAFC"/>
                </a:solidFill>
                <a:effectLst/>
                <a:latin typeface="system-ui"/>
              </a:rPr>
              <a:t>Парсит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JSON и возвращает словарь.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C226DE-BCAD-659A-0206-F9715F91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43" y="1380838"/>
            <a:ext cx="3937061" cy="26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6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AFEB0-E26D-0632-0AD6-8A75A925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7FF8852-2314-BA74-4795-F6E6E481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8528010F-285B-BFDE-96C3-44DC8117CBCD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04F812C7-3270-9696-848C-3528402C1492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E1255-6930-58E9-7D77-F24AE3E83656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99A7F-EF31-E90D-64C8-DEF90702E342}"/>
              </a:ext>
            </a:extLst>
          </p:cNvPr>
          <p:cNvSpPr txBox="1"/>
          <p:nvPr/>
        </p:nvSpPr>
        <p:spPr>
          <a:xfrm>
            <a:off x="389277" y="1056980"/>
            <a:ext cx="40836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Извлекает числовые метрики производительности из плана выполнения и возвращает объект </a:t>
            </a:r>
            <a:r>
              <a:rPr lang="ru-RU" sz="1200" b="0" i="0" dirty="0" err="1">
                <a:solidFill>
                  <a:srgbClr val="FAFAFC"/>
                </a:solidFill>
                <a:effectLst/>
                <a:latin typeface="system-ui"/>
              </a:rPr>
              <a:t>QueryMetric</a:t>
            </a:r>
            <a:endParaRPr lang="ru-RU" sz="1200" dirty="0">
              <a:solidFill>
                <a:srgbClr val="FAFAFC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endParaRPr lang="ru-RU" sz="1200" b="0" i="0" dirty="0">
              <a:solidFill>
                <a:srgbClr val="FAFAFC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</a:pP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total_cost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общая стоимость запроса по оценке планировщика.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planning_time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время планирования (если есть).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max_execution_time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оценка времени выполнения 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shared_hit_blocks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блоки, прочитанные из кэша.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shared_read_blocks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блоки, прочитанные с диска.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plan_width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средняя ширина строки результата 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total_rows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оценочное количество строк.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node_types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список уникальных типов узлов плана 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startup_cost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стоимость до начала возврата первой строки.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total_workers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общее количество </a:t>
            </a: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воркеров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</a:t>
            </a:r>
            <a:b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</a:b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parallel_workers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 — количество запущенных параллельных </a:t>
            </a:r>
            <a:r>
              <a:rPr lang="ru-RU" sz="1050" b="0" i="0" dirty="0" err="1">
                <a:solidFill>
                  <a:srgbClr val="FAFAFC"/>
                </a:solidFill>
                <a:effectLst/>
                <a:latin typeface="system-ui"/>
              </a:rPr>
              <a:t>воркеров</a:t>
            </a:r>
            <a:r>
              <a:rPr lang="ru-RU" sz="1050" b="0" i="0" dirty="0">
                <a:solidFill>
                  <a:srgbClr val="FAFAFC"/>
                </a:solidFill>
                <a:effectLst/>
                <a:latin typeface="system-ui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ECD73F-BB6B-39F3-B44A-1BCAF99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289" y="1644946"/>
            <a:ext cx="3822985" cy="21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E86FC-B958-8429-ADD7-D31AEA12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4321F1D-6DD0-0FF3-570F-E685E556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5910EE8-6136-C1C7-577A-4BC2EC0FEAE5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BB30E897-95FC-A90C-D5BF-9A3C9DC903BD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CC27-86F7-B897-4ACB-2F275B0A56E3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93F1F-928A-7F94-7C7E-1B0F085D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1" y="2881406"/>
            <a:ext cx="4114579" cy="1644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A4224D-BFB6-2EB4-6058-1D122BF4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867" y="3108960"/>
            <a:ext cx="3945507" cy="1251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E4685-4969-F5EE-85A3-DC9D70D3B523}"/>
              </a:ext>
            </a:extLst>
          </p:cNvPr>
          <p:cNvSpPr txBox="1"/>
          <p:nvPr/>
        </p:nvSpPr>
        <p:spPr>
          <a:xfrm>
            <a:off x="4769866" y="914044"/>
            <a:ext cx="3589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Заглушка для анализа структуры плана</a:t>
            </a:r>
            <a:endParaRPr lang="ru-RU" sz="1800" dirty="0">
              <a:solidFill>
                <a:srgbClr val="FAFAFC"/>
              </a:solidFill>
              <a:latin typeface="system-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C480C-BDD2-7FB2-A6AF-C5B860BB9D06}"/>
              </a:ext>
            </a:extLst>
          </p:cNvPr>
          <p:cNvSpPr txBox="1"/>
          <p:nvPr/>
        </p:nvSpPr>
        <p:spPr>
          <a:xfrm>
            <a:off x="407763" y="848931"/>
            <a:ext cx="4015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Рекурсивно обходит дерево плана выполнения и собирает уникальные типы узлов</a:t>
            </a:r>
            <a:endParaRPr lang="ru-RU" sz="1800" dirty="0">
              <a:solidFill>
                <a:srgbClr val="FAFAFC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88274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FBD92-5FDC-04C9-E927-C81A5C7E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818AD6E-1691-3EF6-C0DB-FBC73600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671D817C-FA0B-1B01-EBBA-776F6E55D3BC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2F196F15-8DFC-44C0-D695-A4AC34DCB6EC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3931C-1F6B-5984-2CC3-CF8021A7F681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7B076-6AB2-D228-D812-9F79781B647D}"/>
              </a:ext>
            </a:extLst>
          </p:cNvPr>
          <p:cNvSpPr txBox="1"/>
          <p:nvPr/>
        </p:nvSpPr>
        <p:spPr>
          <a:xfrm>
            <a:off x="423938" y="964105"/>
            <a:ext cx="4015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Преобразует "стоимость" запроса в оценочное время выполнения</a:t>
            </a:r>
            <a:endParaRPr lang="ru-RU" sz="1800" dirty="0">
              <a:solidFill>
                <a:srgbClr val="FAFAFC"/>
              </a:solidFill>
              <a:latin typeface="system-u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26B30-403A-3C1E-15DB-79C2E871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665"/>
          <a:stretch>
            <a:fillRect/>
          </a:stretch>
        </p:blipFill>
        <p:spPr>
          <a:xfrm>
            <a:off x="4737727" y="2069119"/>
            <a:ext cx="4047912" cy="20840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ECE6E8-8049-EEFC-5720-9DD6E41A7E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4383"/>
          <a:stretch>
            <a:fillRect/>
          </a:stretch>
        </p:blipFill>
        <p:spPr>
          <a:xfrm>
            <a:off x="407763" y="2571750"/>
            <a:ext cx="4048125" cy="3822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3380F8-6A09-084E-D815-CF3829FB3685}"/>
              </a:ext>
            </a:extLst>
          </p:cNvPr>
          <p:cNvSpPr txBox="1"/>
          <p:nvPr/>
        </p:nvSpPr>
        <p:spPr>
          <a:xfrm>
            <a:off x="4677833" y="1084244"/>
            <a:ext cx="4543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Генерирует список предупреждений на основе анализа плана и текста запроса</a:t>
            </a:r>
            <a:endParaRPr lang="ru-RU" sz="1800" dirty="0">
              <a:solidFill>
                <a:srgbClr val="FAFAFC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3870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28E49-A6E0-862A-8828-294583DF8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0B8D1E4-F8FE-7F72-CA10-06F4356E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FF10B9F4-CE69-7880-A9D3-7C204493DD82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EAE6E46F-1046-721E-5319-F6FFF2AAD089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F9CB5-DD81-5299-7EA8-16986E0E8A9E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8112F-B06E-C5E3-3BA9-2C6ABCD2E6DC}"/>
              </a:ext>
            </a:extLst>
          </p:cNvPr>
          <p:cNvSpPr txBox="1"/>
          <p:nvPr/>
        </p:nvSpPr>
        <p:spPr>
          <a:xfrm>
            <a:off x="423938" y="964105"/>
            <a:ext cx="40157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Генерирует список рекомендаций по оптимизации запроса с учетом особенностей T1 </a:t>
            </a:r>
            <a:r>
              <a:rPr lang="ru-RU" sz="1800" b="0" i="0" dirty="0" err="1">
                <a:solidFill>
                  <a:srgbClr val="FAFAFC"/>
                </a:solidFill>
                <a:effectLst/>
                <a:latin typeface="system-ui"/>
              </a:rPr>
              <a:t>Cloud</a:t>
            </a:r>
            <a:endParaRPr lang="ru-RU" sz="1800" b="0" i="0" dirty="0">
              <a:solidFill>
                <a:srgbClr val="FAFAFC"/>
              </a:solidFill>
              <a:effectLst/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endParaRPr lang="ru-RU" dirty="0">
              <a:solidFill>
                <a:srgbClr val="FAFAFC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dirty="0">
                <a:solidFill>
                  <a:srgbClr val="FAFAFC"/>
                </a:solidFill>
                <a:latin typeface="system-ui"/>
              </a:rPr>
              <a:t>Каждая рекомендация — объект </a:t>
            </a:r>
            <a:r>
              <a:rPr lang="ru-RU" sz="1800" dirty="0" err="1">
                <a:solidFill>
                  <a:srgbClr val="FAFAFC"/>
                </a:solidFill>
                <a:latin typeface="system-ui"/>
              </a:rPr>
              <a:t>Recommendation</a:t>
            </a:r>
            <a:r>
              <a:rPr lang="ru-RU" sz="1800" dirty="0">
                <a:solidFill>
                  <a:srgbClr val="FAFAFC"/>
                </a:solidFill>
                <a:latin typeface="system-ui"/>
              </a:rPr>
              <a:t> с описанием, приоритетом, оценкой улучшения, действием и сервисом T1 </a:t>
            </a:r>
            <a:r>
              <a:rPr lang="ru-RU" sz="1800" dirty="0" err="1">
                <a:solidFill>
                  <a:srgbClr val="FAFAFC"/>
                </a:solidFill>
                <a:latin typeface="system-ui"/>
              </a:rPr>
              <a:t>Cloud</a:t>
            </a:r>
            <a:endParaRPr lang="ru-RU" sz="1800" dirty="0">
              <a:solidFill>
                <a:srgbClr val="FAFAFC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endParaRPr lang="ru-RU" dirty="0">
              <a:solidFill>
                <a:srgbClr val="FAFAFC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dirty="0">
                <a:solidFill>
                  <a:srgbClr val="FAFAFC"/>
                </a:solidFill>
                <a:latin typeface="system-ui"/>
              </a:rPr>
              <a:t>Таблица типов рекомендации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B111A-BB4D-5074-3A06-F2DC2C99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291" y="1303019"/>
            <a:ext cx="3976854" cy="17848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8F7127-5F99-FC52-51F2-4BD887375EF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4338" y="4107180"/>
            <a:ext cx="5000478" cy="5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186C6-C28E-E31A-F589-69DB0EBB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9F9FF75-C9E3-FFDB-393D-863A8BFB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A439F219-B4C3-0C57-D438-B02D58BC869F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172F0F9A-81DA-58FD-212C-60C201C23104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64E75-DC5E-32CD-353D-29EEAB342F44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F41EA-D607-3983-75D2-B8BA8FD41E69}"/>
              </a:ext>
            </a:extLst>
          </p:cNvPr>
          <p:cNvSpPr txBox="1"/>
          <p:nvPr/>
        </p:nvSpPr>
        <p:spPr>
          <a:xfrm>
            <a:off x="423938" y="964105"/>
            <a:ext cx="4015773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Рассчитывает общий </a:t>
            </a:r>
            <a:r>
              <a:rPr lang="ru-RU" sz="1800" b="0" i="0" dirty="0" err="1">
                <a:solidFill>
                  <a:srgbClr val="FAFAFC"/>
                </a:solidFill>
                <a:effectLst/>
                <a:latin typeface="system-ui"/>
              </a:rPr>
              <a:t>score</a:t>
            </a: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 запроса на основе метрик и рекомендаций</a:t>
            </a:r>
            <a:endParaRPr lang="ru-RU" dirty="0">
              <a:solidFill>
                <a:srgbClr val="FAFAFC"/>
              </a:solidFill>
              <a:latin typeface="system-ui"/>
            </a:endParaRP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br>
              <a:rPr lang="ru-RU" sz="1600" b="1" i="0" dirty="0">
                <a:solidFill>
                  <a:schemeClr val="bg1"/>
                </a:solidFill>
                <a:effectLst/>
                <a:latin typeface="system-ui"/>
              </a:rPr>
            </a:br>
            <a:r>
              <a:rPr lang="ru-RU" sz="1600" b="1" i="0" dirty="0">
                <a:solidFill>
                  <a:schemeClr val="bg1"/>
                </a:solidFill>
                <a:effectLst/>
                <a:latin typeface="system-ui"/>
              </a:rPr>
              <a:t>Стоимость запроса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10000 → -30 	5000 → -20 	1000 → -10 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600" b="1" i="0" dirty="0">
                <a:solidFill>
                  <a:srgbClr val="FAFAFC"/>
                </a:solidFill>
                <a:effectLst/>
                <a:latin typeface="system-ui"/>
              </a:rPr>
              <a:t>Дисковые чтения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1000 блоков → -25 	500 блоков → -15 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600" b="1" i="0" dirty="0">
                <a:solidFill>
                  <a:srgbClr val="FAFAFC"/>
                </a:solidFill>
                <a:effectLst/>
                <a:latin typeface="system-ui"/>
              </a:rPr>
              <a:t>Рекомендации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HIGH → -30	MEDIUM → -15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93EFDC-4507-4655-F494-390FDC3B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44" y="1890823"/>
            <a:ext cx="3865387" cy="21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B4E1E-ECC9-1EC4-0233-432826D86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6271C24-A2EF-EC16-DF0C-33F1F4F2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BD930B6-52F8-0233-BB7A-E2F9094B0490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FDE68A52-A559-CEAC-3EEE-D17E82ECE906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8B3F8-E9FC-DD96-6867-13500174B47F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A50E-BC44-29BA-D6F3-3A4603B929D7}"/>
              </a:ext>
            </a:extLst>
          </p:cNvPr>
          <p:cNvSpPr txBox="1"/>
          <p:nvPr/>
        </p:nvSpPr>
        <p:spPr>
          <a:xfrm>
            <a:off x="423938" y="964105"/>
            <a:ext cx="4015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800" b="0" i="0" dirty="0">
                <a:solidFill>
                  <a:srgbClr val="FAFAFC"/>
                </a:solidFill>
                <a:effectLst/>
                <a:latin typeface="system-ui"/>
              </a:rPr>
              <a:t>выполняет полный анализ SQL-запроса и возвращает структурированный отчёт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8D05C2-3D62-49B2-B289-A59509C2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886" y="1689111"/>
            <a:ext cx="3790320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98D93-2449-166F-95B7-A8C0142CD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9DF06B7D-729C-7C8D-861F-63FC597A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A66BF0E-2E46-61B4-8D46-EBD7BB6E10C2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272085CA-1C7F-6ABA-FE93-8965DF4C50F4}"/>
              </a:ext>
            </a:extLst>
          </p:cNvPr>
          <p:cNvSpPr/>
          <p:nvPr/>
        </p:nvSpPr>
        <p:spPr>
          <a:xfrm>
            <a:off x="319088" y="193420"/>
            <a:ext cx="5469712" cy="4723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2439"/>
              </a:lnSpc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sz="24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Оценка отчета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DD495-B925-7823-8761-96CA624A3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22" y="960039"/>
            <a:ext cx="4629801" cy="321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07E0-6384-FBB2-6F03-CBCBBD0500FA}"/>
              </a:ext>
            </a:extLst>
          </p:cNvPr>
          <p:cNvSpPr txBox="1"/>
          <p:nvPr/>
        </p:nvSpPr>
        <p:spPr>
          <a:xfrm>
            <a:off x="495872" y="1296812"/>
            <a:ext cx="26511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dirty="0">
                <a:solidFill>
                  <a:srgbClr val="FAFAFC"/>
                </a:solidFill>
                <a:latin typeface="system-ui"/>
              </a:rPr>
              <a:t>Как можно заметить, отчет составляется информативно и предоставляет рекомендацию </a:t>
            </a:r>
            <a:endParaRPr lang="ru-RU" sz="1800" b="0" i="0" dirty="0">
              <a:solidFill>
                <a:srgbClr val="FAFAFC"/>
              </a:solidFill>
              <a:effectLst/>
              <a:latin typeface="system-u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C830C7-2B19-94A4-1638-CC97494A2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513" y="3639171"/>
            <a:ext cx="2552700" cy="9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4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5D6F2-4F9A-F2E1-7200-70E5A9965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8E8C57-7495-37C4-DB6B-F594DD2E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48" name="Text 2">
            <a:extLst>
              <a:ext uri="{FF2B5EF4-FFF2-40B4-BE49-F238E27FC236}">
                <a16:creationId xmlns:a16="http://schemas.microsoft.com/office/drawing/2014/main" id="{D1FA8E46-A9A2-826C-70E5-7FA891BF833C}"/>
              </a:ext>
            </a:extLst>
          </p:cNvPr>
          <p:cNvSpPr/>
          <p:nvPr/>
        </p:nvSpPr>
        <p:spPr>
          <a:xfrm>
            <a:off x="1004885" y="444817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40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Результаты</a:t>
            </a:r>
            <a:endParaRPr lang="en-US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D6DB42-A387-1FCB-792D-4F4DD68E3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8" y="176213"/>
            <a:ext cx="583738" cy="601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3948BD-BF1F-AE43-900C-5D8CEF7D57E8}"/>
              </a:ext>
            </a:extLst>
          </p:cNvPr>
          <p:cNvSpPr txBox="1"/>
          <p:nvPr/>
        </p:nvSpPr>
        <p:spPr>
          <a:xfrm>
            <a:off x="396240" y="1034376"/>
            <a:ext cx="6659880" cy="343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Разработано</a:t>
            </a: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 решение для мониторинга и анализа SQL-запросов к </a:t>
            </a:r>
            <a:r>
              <a:rPr lang="ru-RU" sz="160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</a:t>
            </a:r>
            <a:endParaRPr lang="ru-RU" sz="1600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accent5"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Не смотря на тех. трудности </a:t>
            </a: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и отсутствие времени, имеется прототип проекта, который можно развить до автоматизации, что на данный момент является крайне важным: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Команды разработки получают проактивные рекомендации до попадания запроса в прод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Администраторы БД могут предотвращать инциденты производительности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Снижается нагрузка на кластеры </a:t>
            </a:r>
            <a:r>
              <a:rPr lang="ru-RU" sz="160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</a:t>
            </a: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 в T1 </a:t>
            </a:r>
            <a:r>
              <a:rPr lang="ru-RU" sz="160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Cloud</a:t>
            </a:r>
            <a:endParaRPr lang="ru-RU" sz="1600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338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60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18FDEBCC-7EE8-4B0A-B085-FF924240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48" name="Text 2"/>
          <p:cNvSpPr/>
          <p:nvPr/>
        </p:nvSpPr>
        <p:spPr>
          <a:xfrm>
            <a:off x="1004885" y="444817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40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Задача</a:t>
            </a:r>
            <a:endParaRPr lang="en-US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E6D03B-815B-D1E9-F053-62B28229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8" y="176213"/>
            <a:ext cx="583738" cy="601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76B71-1B66-154A-0059-2225EFC48B5E}"/>
              </a:ext>
            </a:extLst>
          </p:cNvPr>
          <p:cNvSpPr txBox="1"/>
          <p:nvPr/>
        </p:nvSpPr>
        <p:spPr>
          <a:xfrm>
            <a:off x="1470660" y="778193"/>
            <a:ext cx="5638800" cy="1914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Разработать решение для мониторинга и анализа SQL-запросов к </a:t>
            </a:r>
            <a:r>
              <a:rPr lang="ru-RU" sz="160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</a:t>
            </a: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, которое: </a:t>
            </a:r>
          </a:p>
          <a:p>
            <a:pPr>
              <a:lnSpc>
                <a:spcPts val="2439"/>
              </a:lnSpc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— оценивает «стоимость» запроса до его выполнения;</a:t>
            </a:r>
          </a:p>
          <a:p>
            <a:pPr>
              <a:lnSpc>
                <a:spcPts val="2439"/>
              </a:lnSpc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— дает рекомендации по оптимизации как самого запроса, так и базы данных;</a:t>
            </a:r>
          </a:p>
          <a:p>
            <a:pPr>
              <a:lnSpc>
                <a:spcPts val="2439"/>
              </a:lnSpc>
            </a:pPr>
            <a:r>
              <a:rPr lang="ru-RU" sz="16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— помогает избежать проблем с производительностью.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70012-1749-631F-6B94-D1E72F08AF8C}"/>
              </a:ext>
            </a:extLst>
          </p:cNvPr>
          <p:cNvSpPr txBox="1"/>
          <p:nvPr/>
        </p:nvSpPr>
        <p:spPr>
          <a:xfrm>
            <a:off x="1004885" y="2856216"/>
            <a:ext cx="4625340" cy="454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40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Цель</a:t>
            </a:r>
            <a:endParaRPr lang="en-US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5A4CB-352F-AB58-F399-CC870996DC2A}"/>
              </a:ext>
            </a:extLst>
          </p:cNvPr>
          <p:cNvSpPr txBox="1"/>
          <p:nvPr/>
        </p:nvSpPr>
        <p:spPr>
          <a:xfrm>
            <a:off x="1470660" y="3435103"/>
            <a:ext cx="5638800" cy="99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Умный инструмент для аналитиков, DBA и разработчиков, который предупреждает о рисках и сокращает время ответа БД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8980F-61A5-2310-DBBC-0D9B3484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0D67BD17-48FD-1A36-707D-338767E2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B6824A34-70FE-FAA1-3AAF-3AC61419E8DD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675578FC-5B90-0ED9-7407-25FD9D028A66}"/>
              </a:ext>
            </a:extLst>
          </p:cNvPr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решения</a:t>
            </a:r>
            <a:endParaRPr lang="en-US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649308-2D28-A7BA-D832-C694E7F4842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491771" y="2407920"/>
            <a:ext cx="3349915" cy="227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31DE7-0826-5115-E51E-3A514805F0A6}"/>
              </a:ext>
            </a:extLst>
          </p:cNvPr>
          <p:cNvSpPr txBox="1"/>
          <p:nvPr/>
        </p:nvSpPr>
        <p:spPr>
          <a:xfrm>
            <a:off x="398720" y="919163"/>
            <a:ext cx="5354080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CI/CD Server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 Точка входа в систему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Инициирует процесс анализа при изменениях в SQL-файлах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Предоставляет тестовое окружение с </a:t>
            </a:r>
            <a:r>
              <a:rPr lang="ru-RU" sz="105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</a:t>
            </a:r>
            <a:endParaRPr lang="ru-RU" sz="1050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Запускает </a:t>
            </a:r>
            <a:r>
              <a:rPr lang="ru-RU" sz="105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PGQueryGuard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 CLI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 err="1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PGQueryGuard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CLI Tool</a:t>
            </a:r>
            <a:r>
              <a:rPr lang="ru-RU" sz="1050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Основной интерфейс взаимодействия с системой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Парсинг входных параметров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Координация работы между компонентами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Форматирование вывода для разных форматов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Core Analyzer Engine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Интеллектуальное ядро системы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Генерация и выполнение EXPLAIN запросов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Парсинг JSON-ответов от </a:t>
            </a:r>
            <a:r>
              <a:rPr lang="ru-RU" sz="105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</a:t>
            </a:r>
            <a:endParaRPr lang="ru-RU" sz="1050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Классификация рекомендаций по приоритетам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Test PostgreSQL Instance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Контролируемая тестовая среда для анализа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Хранение актуальной схемы БД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Выполнение EXPLAIN запросов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Предоставление статистики и метрик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Report Generator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Преобразование сырых данных в структурированные отчеты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Расчет общего </a:t>
            </a:r>
            <a:r>
              <a:rPr lang="ru-RU" sz="1050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score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 качества запроса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Формирование структурированного </a:t>
            </a:r>
            <a:r>
              <a:rPr lang="en-US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JSON-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отчета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Results Formatter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Адаптация результатов для конечных потребителей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Development Team</a:t>
            </a:r>
            <a:r>
              <a:rPr lang="ru-RU" sz="1050" b="1" dirty="0">
                <a:solidFill>
                  <a:schemeClr val="accent5">
                    <a:lumMod val="60000"/>
                    <a:lumOff val="40000"/>
                    <a:alpha val="99000"/>
                  </a:schemeClr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ru-RU" sz="105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- Конечные потребители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4195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60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D4C18D8-42B0-4B21-83AA-6D15813E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/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Технологический стек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A9401-21DD-3DE5-A78F-AFF9AD7F3214}"/>
              </a:ext>
            </a:extLst>
          </p:cNvPr>
          <p:cNvSpPr txBox="1"/>
          <p:nvPr/>
        </p:nvSpPr>
        <p:spPr>
          <a:xfrm>
            <a:off x="775334" y="1289659"/>
            <a:ext cx="7720965" cy="315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Язык </a:t>
            </a:r>
          </a:p>
          <a:p>
            <a:pPr lvl="1">
              <a:lnSpc>
                <a:spcPts val="2439"/>
              </a:lnSpc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Python 3.10+</a:t>
            </a:r>
          </a:p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База данных</a:t>
            </a:r>
          </a:p>
          <a:p>
            <a:pPr lvl="1">
              <a:lnSpc>
                <a:spcPts val="2439"/>
              </a:lnSpc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PostgreSQL 15+ </a:t>
            </a:r>
            <a:endParaRPr lang="ru-RU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Основные зависимости</a:t>
            </a:r>
          </a:p>
          <a:p>
            <a:pPr marL="800100" lvl="1" indent="-342900">
              <a:lnSpc>
                <a:spcPts val="2439"/>
              </a:lnSpc>
              <a:buFont typeface="+mj-lt"/>
              <a:buAutoNum type="arabicPeriod"/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psycopg2-binary</a:t>
            </a:r>
          </a:p>
          <a:p>
            <a:pPr marL="800100" lvl="1" indent="-342900">
              <a:lnSpc>
                <a:spcPts val="2439"/>
              </a:lnSpc>
              <a:buFont typeface="+mj-lt"/>
              <a:buAutoNum type="arabicPeriod"/>
            </a:pPr>
            <a:r>
              <a:rPr lang="en-US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pydantic</a:t>
            </a:r>
            <a:endParaRPr lang="ru-RU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800100" lvl="1" indent="-342900">
              <a:lnSpc>
                <a:spcPts val="2439"/>
              </a:lnSpc>
              <a:buFont typeface="+mj-lt"/>
              <a:buAutoNum type="arabicPeriod"/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rich</a:t>
            </a:r>
          </a:p>
          <a:p>
            <a:pPr marL="800100" lvl="1" indent="-342900">
              <a:lnSpc>
                <a:spcPts val="2439"/>
              </a:lnSpc>
              <a:buFont typeface="+mj-lt"/>
              <a:buAutoNum type="arabicPeriod"/>
            </a:pP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typer</a:t>
            </a:r>
            <a:endParaRPr lang="ru-RU" dirty="0">
              <a:solidFill>
                <a:srgbClr val="FFFFFF">
                  <a:alpha val="99000"/>
                </a:srgbClr>
              </a:solidFill>
              <a:latin typeface="Arial" pitchFamily="34" charset="0"/>
              <a:cs typeface="Arial" pitchFamily="34" charset="-120"/>
            </a:endParaRPr>
          </a:p>
          <a:p>
            <a:pPr marL="800100" lvl="1" indent="-342900">
              <a:lnSpc>
                <a:spcPts val="2439"/>
              </a:lnSpc>
              <a:buFont typeface="+mj-lt"/>
              <a:buAutoNum type="arabicPeriod"/>
            </a:pPr>
            <a:r>
              <a:rPr lang="en-US" dirty="0" err="1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pyyaml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558D0-3972-773C-2EE5-C980E439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F386D94-C99A-810A-111A-2C86CB80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9EE248C1-98CF-022A-D66F-B389440BD1BE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09E0BFC6-CFE1-B08E-B0A4-E89CAD1F22A8}"/>
              </a:ext>
            </a:extLst>
          </p:cNvPr>
          <p:cNvSpPr/>
          <p:nvPr/>
        </p:nvSpPr>
        <p:spPr>
          <a:xfrm>
            <a:off x="319088" y="304800"/>
            <a:ext cx="4512112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Технические трудности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063BA-FEDD-06F7-E57E-F0FFD16991EE}"/>
              </a:ext>
            </a:extLst>
          </p:cNvPr>
          <p:cNvSpPr txBox="1"/>
          <p:nvPr/>
        </p:nvSpPr>
        <p:spPr>
          <a:xfrm>
            <a:off x="775334" y="1289659"/>
            <a:ext cx="7720965" cy="99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К сожалению присоединилась буквально за неделю до окончания</a:t>
            </a:r>
          </a:p>
          <a:p>
            <a:pPr marL="285750" indent="-285750">
              <a:lnSpc>
                <a:spcPts val="2439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К сожалению, доступ к </a:t>
            </a:r>
            <a:r>
              <a:rPr lang="en-US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T1 </a:t>
            </a:r>
            <a:r>
              <a:rPr lang="ru-RU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cs typeface="Arial" pitchFamily="34" charset="-120"/>
              </a:rPr>
              <a:t>Облако, получила за сутки, чтобы что-то настроить и реализовать адекватное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0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665568-C869-07ED-1323-247FCFD0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E8A89C3-99A2-CFF4-99BA-61B321BC8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677D6E16-F716-9685-E10A-502C95BD9D9A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4F5DC8FD-C064-B6A9-F52F-EFC8EAB0CE6E}"/>
              </a:ext>
            </a:extLst>
          </p:cNvPr>
          <p:cNvSpPr/>
          <p:nvPr/>
        </p:nvSpPr>
        <p:spPr>
          <a:xfrm>
            <a:off x="319088" y="457981"/>
            <a:ext cx="5880112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2439"/>
              </a:lnSpc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- </a:t>
            </a:r>
            <a:r>
              <a:rPr lang="ru-RU" sz="2400" dirty="0">
                <a:solidFill>
                  <a:schemeClr val="bg1"/>
                </a:solidFill>
              </a:rPr>
              <a:t>Поднятие всех ресурсов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8021F5-69B8-E030-DF5E-3141DEC0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8" y="894384"/>
            <a:ext cx="4993680" cy="37348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243F37-23D4-A379-3692-A42D325F2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000" y="1951845"/>
            <a:ext cx="5297062" cy="26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1EB8D-B8EE-0C9A-40D7-9EA86914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C71AA34A-5F6F-2D05-2FF9-B055144B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F5827E40-AAED-22DD-7349-51FA55E30FF6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751A617E-C3D0-C823-EE1C-3801E761E520}"/>
              </a:ext>
            </a:extLst>
          </p:cNvPr>
          <p:cNvSpPr/>
          <p:nvPr/>
        </p:nvSpPr>
        <p:spPr>
          <a:xfrm>
            <a:off x="319088" y="295201"/>
            <a:ext cx="5880112" cy="4723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2439"/>
              </a:lnSpc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- </a:t>
            </a:r>
            <a:r>
              <a:rPr lang="ru-RU" sz="2400" dirty="0">
                <a:solidFill>
                  <a:schemeClr val="bg1"/>
                </a:solidFill>
              </a:rPr>
              <a:t>Поднятие всех ресурсов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7F09D1-0B8F-D7DB-7631-DD62D677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1044263"/>
            <a:ext cx="7408800" cy="20900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B9EB84-5DD5-77C0-DDF6-89C03E2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337" y="3192004"/>
            <a:ext cx="3351300" cy="13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1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28661-9970-D3B6-3EBB-B9C659220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A8A9E66-D25D-9DF7-2322-ADEAD947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A36F8BB3-5238-DB36-BBEB-67CCB570EE95}"/>
              </a:ext>
            </a:extLst>
          </p:cNvPr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3337CCFB-9E3A-84C1-DC1C-335276592E60}"/>
              </a:ext>
            </a:extLst>
          </p:cNvPr>
          <p:cNvSpPr/>
          <p:nvPr/>
        </p:nvSpPr>
        <p:spPr>
          <a:xfrm>
            <a:off x="319088" y="193420"/>
            <a:ext cx="5469712" cy="4723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2439"/>
              </a:lnSpc>
            </a:pPr>
            <a:r>
              <a:rPr lang="ru-RU" sz="24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sz="2400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 демо (генерация отчета)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5619C6-9553-87AA-60C8-242CCCA1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3" y="1123725"/>
            <a:ext cx="4611638" cy="6118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39F769-7A5B-061F-8844-69E48EEC6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000" y="994593"/>
            <a:ext cx="3106781" cy="35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60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B8FF49D0-AE76-4D68-B22B-93B63BDA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" y="0"/>
            <a:ext cx="9139769" cy="51435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-904875" y="457981"/>
            <a:ext cx="11362238" cy="5911914"/>
          </a:xfrm>
          <a:prstGeom prst="rect">
            <a:avLst/>
          </a:prstGeom>
          <a:noFill/>
          <a:ln/>
        </p:spPr>
      </p:sp>
      <p:sp>
        <p:nvSpPr>
          <p:cNvPr id="53" name="Text 3"/>
          <p:cNvSpPr/>
          <p:nvPr/>
        </p:nvSpPr>
        <p:spPr>
          <a:xfrm>
            <a:off x="319088" y="304800"/>
            <a:ext cx="3567113" cy="30956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439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D131-F8C3-B71E-788D-A933AC94B575}"/>
              </a:ext>
            </a:extLst>
          </p:cNvPr>
          <p:cNvSpPr txBox="1"/>
          <p:nvPr/>
        </p:nvSpPr>
        <p:spPr>
          <a:xfrm>
            <a:off x="319088" y="266839"/>
            <a:ext cx="568080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39"/>
              </a:lnSpc>
            </a:pPr>
            <a:r>
              <a:rPr lang="ru-RU" sz="1800" b="1" dirty="0">
                <a:solidFill>
                  <a:srgbClr val="FFFFFF">
                    <a:alpha val="99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– </a:t>
            </a:r>
            <a:r>
              <a:rPr lang="ru-RU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Описание главного кода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050BD0-59D0-8BF9-CAFA-7A8690E25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21" y="1559719"/>
            <a:ext cx="3939016" cy="2366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C6B25F-7C84-32C5-2392-4BC0C7529D7E}"/>
              </a:ext>
            </a:extLst>
          </p:cNvPr>
          <p:cNvSpPr txBox="1"/>
          <p:nvPr/>
        </p:nvSpPr>
        <p:spPr>
          <a:xfrm>
            <a:off x="497419" y="1382879"/>
            <a:ext cx="372779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Устанавливает соединение с </a:t>
            </a:r>
            <a:r>
              <a:rPr lang="ru-RU" sz="1200" b="0" i="0" dirty="0" err="1">
                <a:solidFill>
                  <a:srgbClr val="FAFAFC"/>
                </a:solidFill>
                <a:effectLst/>
                <a:latin typeface="system-ui"/>
              </a:rPr>
              <a:t>PostgreSQL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и сохраняет информацию о сервере</a:t>
            </a:r>
          </a:p>
          <a:p>
            <a:pPr algn="l">
              <a:spcBef>
                <a:spcPts val="900"/>
              </a:spcBef>
              <a:spcAft>
                <a:spcPts val="900"/>
              </a:spcAft>
              <a:buNone/>
            </a:pPr>
            <a:endParaRPr lang="ru-RU" sz="1200" dirty="0">
              <a:solidFill>
                <a:srgbClr val="FAFAFC"/>
              </a:solidFill>
              <a:latin typeface="system-ui"/>
            </a:endParaRP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Подключается к БД с таймаутом 10 сек.</a:t>
            </a: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Устанавливает </a:t>
            </a:r>
            <a:r>
              <a:rPr lang="ru-RU" sz="1200" b="0" i="0" dirty="0" err="1">
                <a:solidFill>
                  <a:srgbClr val="8583F6"/>
                </a:solidFill>
                <a:effectLst/>
                <a:latin typeface="SF Mono"/>
              </a:rPr>
              <a:t>application_name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для мониторинга на стороне сервера.</a:t>
            </a: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 err="1">
                <a:solidFill>
                  <a:srgbClr val="FAFAFC"/>
                </a:solidFill>
                <a:effectLst/>
                <a:latin typeface="system-ui"/>
              </a:rPr>
              <a:t>Автокоммит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включён — так как мы только читаем планы (</a:t>
            </a:r>
            <a:r>
              <a:rPr lang="ru-RU" sz="1200" b="0" i="0" dirty="0">
                <a:solidFill>
                  <a:srgbClr val="8583F6"/>
                </a:solidFill>
                <a:effectLst/>
                <a:latin typeface="SF Mono"/>
              </a:rPr>
              <a:t>EXPLAIN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).</a:t>
            </a:r>
          </a:p>
          <a:p>
            <a:pPr marL="171450" indent="-171450" algn="l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Выполняет запрос </a:t>
            </a:r>
            <a:r>
              <a:rPr lang="ru-RU" sz="1200" b="0" i="0" dirty="0">
                <a:solidFill>
                  <a:srgbClr val="8583F6"/>
                </a:solidFill>
                <a:effectLst/>
                <a:latin typeface="SF Mono"/>
              </a:rPr>
              <a:t>SELECT </a:t>
            </a:r>
            <a:r>
              <a:rPr lang="ru-RU" sz="1200" b="0" i="0" dirty="0" err="1">
                <a:solidFill>
                  <a:srgbClr val="8583F6"/>
                </a:solidFill>
                <a:effectLst/>
                <a:latin typeface="SF Mono"/>
              </a:rPr>
              <a:t>version</a:t>
            </a:r>
            <a:r>
              <a:rPr lang="ru-RU" sz="1200" b="0" i="0" dirty="0">
                <a:solidFill>
                  <a:srgbClr val="8583F6"/>
                </a:solidFill>
                <a:effectLst/>
                <a:latin typeface="SF Mono"/>
              </a:rPr>
              <a:t>(), </a:t>
            </a:r>
            <a:r>
              <a:rPr lang="ru-RU" sz="1200" b="0" i="0" dirty="0" err="1">
                <a:solidFill>
                  <a:srgbClr val="8583F6"/>
                </a:solidFill>
                <a:effectLst/>
                <a:latin typeface="SF Mono"/>
              </a:rPr>
              <a:t>current_database</a:t>
            </a:r>
            <a:r>
              <a:rPr lang="ru-RU" sz="1200" b="0" i="0" dirty="0">
                <a:solidFill>
                  <a:srgbClr val="8583F6"/>
                </a:solidFill>
                <a:effectLst/>
                <a:latin typeface="SF Mono"/>
              </a:rPr>
              <a:t>()</a:t>
            </a:r>
            <a:r>
              <a:rPr lang="ru-RU" sz="1200" b="0" i="0" dirty="0">
                <a:solidFill>
                  <a:srgbClr val="FAFAFC"/>
                </a:solidFill>
                <a:effectLst/>
                <a:latin typeface="system-ui"/>
              </a:rPr>
              <a:t> — чтобы сохранить метаданные для отчёта.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752</Words>
  <Application>Microsoft Office PowerPoint</Application>
  <PresentationFormat>Экран (16:9)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SF Mono</vt:lpstr>
      <vt:lpstr>system-ui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Алена Куликова</cp:lastModifiedBy>
  <cp:revision>5</cp:revision>
  <dcterms:created xsi:type="dcterms:W3CDTF">2025-08-13T10:18:31Z</dcterms:created>
  <dcterms:modified xsi:type="dcterms:W3CDTF">2025-09-09T12:39:06Z</dcterms:modified>
</cp:coreProperties>
</file>